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5" r:id="rId1"/>
  </p:sldMasterIdLst>
  <p:sldIdLst>
    <p:sldId id="256" r:id="rId2"/>
    <p:sldId id="258" r:id="rId3"/>
    <p:sldId id="257" r:id="rId4"/>
    <p:sldId id="262" r:id="rId5"/>
    <p:sldId id="259" r:id="rId6"/>
    <p:sldId id="260" r:id="rId7"/>
    <p:sldId id="266" r:id="rId8"/>
    <p:sldId id="263" r:id="rId9"/>
    <p:sldId id="264"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5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576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3935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943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40154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7459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79219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5139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8984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0852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027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1537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04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0009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42518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392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2343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1427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11/12/2025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4138273"/>
      </p:ext>
    </p:extLst>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dana-insurance.com/fa-IR/DouranPortal/5010/page/%D8%A7%D8%AF%D8%A7%D9%85%D9%87-%D9%85%D8%B7%D8%A7%D9%84%D8%A8-%D8%A8%DB%8C%D9%85%D9%87-%D9%87%D8%A7%DB%8C-%D8%B9%D9%85%D8%B1-%D9%88-%D9%BE%D8%B3-%D8%A7%D9%86%D8%AF%D8%A7%D8%B2"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862149" y="0"/>
            <a:ext cx="10223363" cy="2971801"/>
          </a:xfrm>
        </p:spPr>
        <p:txBody>
          <a:bodyPr>
            <a:normAutofit/>
          </a:bodyPr>
          <a:lstStyle/>
          <a:p>
            <a:pPr algn="ctr" rtl="1"/>
            <a:r>
              <a:rPr lang="fa-IR" dirty="0" smtClean="0">
                <a:cs typeface="B Nasim" panose="00000700000000000000" pitchFamily="2" charset="-78"/>
              </a:rPr>
              <a:t>گروه آموزشی مشاوران نسل آینده </a:t>
            </a:r>
            <a:br>
              <a:rPr lang="fa-IR" dirty="0" smtClean="0">
                <a:cs typeface="B Nasim" panose="00000700000000000000" pitchFamily="2" charset="-78"/>
              </a:rPr>
            </a:br>
            <a:r>
              <a:rPr lang="fa-IR" dirty="0" smtClean="0">
                <a:cs typeface="B Nasim" panose="00000700000000000000" pitchFamily="2" charset="-78"/>
              </a:rPr>
              <a:t/>
            </a:r>
            <a:br>
              <a:rPr lang="fa-IR" dirty="0" smtClean="0">
                <a:cs typeface="B Nasim" panose="00000700000000000000" pitchFamily="2" charset="-78"/>
              </a:rPr>
            </a:br>
            <a:r>
              <a:rPr lang="fa-IR" dirty="0" smtClean="0">
                <a:cs typeface="B Nasim" panose="00000700000000000000" pitchFamily="2" charset="-78"/>
              </a:rPr>
              <a:t>تقدیم می کند </a:t>
            </a:r>
            <a:endParaRPr lang="en-US" dirty="0">
              <a:cs typeface="B Nasim" panose="000007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0588" y="3051265"/>
            <a:ext cx="4047309" cy="3740333"/>
          </a:xfrm>
          <a:prstGeom prst="rect">
            <a:avLst/>
          </a:prstGeom>
        </p:spPr>
      </p:pic>
    </p:spTree>
    <p:extLst>
      <p:ext uri="{BB962C8B-B14F-4D97-AF65-F5344CB8AC3E}">
        <p14:creationId xmlns:p14="http://schemas.microsoft.com/office/powerpoint/2010/main" val="4105576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3045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9686" y="0"/>
            <a:ext cx="8534401" cy="867229"/>
          </a:xfrm>
        </p:spPr>
        <p:txBody>
          <a:bodyPr>
            <a:normAutofit/>
          </a:bodyPr>
          <a:lstStyle/>
          <a:p>
            <a:pPr algn="ctr" rtl="1"/>
            <a:r>
              <a:rPr lang="fa-IR" dirty="0" smtClean="0"/>
              <a:t>بیمه های اشخاص چیست ؟ </a:t>
            </a:r>
            <a:endParaRPr lang="en-US" dirty="0"/>
          </a:p>
        </p:txBody>
      </p:sp>
      <p:sp>
        <p:nvSpPr>
          <p:cNvPr id="3" name="Text Placeholder 2"/>
          <p:cNvSpPr>
            <a:spLocks noGrp="1"/>
          </p:cNvSpPr>
          <p:nvPr>
            <p:ph type="body" idx="1"/>
          </p:nvPr>
        </p:nvSpPr>
        <p:spPr>
          <a:xfrm>
            <a:off x="182880" y="1410788"/>
            <a:ext cx="11560629" cy="5447211"/>
          </a:xfrm>
        </p:spPr>
        <p:txBody>
          <a:bodyPr>
            <a:noAutofit/>
          </a:bodyPr>
          <a:lstStyle/>
          <a:p>
            <a:pPr algn="r" rtl="1"/>
            <a:r>
              <a:rPr lang="fa-IR" sz="2800" dirty="0" smtClean="0">
                <a:cs typeface="B Homa" panose="00000400000000000000" pitchFamily="2" charset="-78"/>
              </a:rPr>
              <a:t>بیمه اشخاص به بیمه های گفته میشود که فرد یا گروهی از افراد را در برابر تمام خطراتی که ممکن است در طول زندگی رخ دهد بیمه میکند</a:t>
            </a:r>
          </a:p>
          <a:p>
            <a:pPr algn="r" rtl="1"/>
            <a:r>
              <a:rPr lang="fa-IR" sz="2800" dirty="0" smtClean="0">
                <a:cs typeface="B Homa" panose="00000400000000000000" pitchFamily="2" charset="-78"/>
              </a:rPr>
              <a:t>این بیمه شامل دسته بندی های زیر می باشد: </a:t>
            </a:r>
          </a:p>
          <a:p>
            <a:pPr algn="r" rtl="1"/>
            <a:r>
              <a:rPr lang="fa-IR" sz="2800" dirty="0" smtClean="0">
                <a:cs typeface="B Homa" panose="00000400000000000000" pitchFamily="2" charset="-78"/>
              </a:rPr>
              <a:t>1- انواع بیمه های عمر </a:t>
            </a:r>
          </a:p>
          <a:p>
            <a:pPr algn="r" rtl="1"/>
            <a:r>
              <a:rPr lang="fa-IR" sz="2800" dirty="0" smtClean="0">
                <a:cs typeface="B Homa" panose="00000400000000000000" pitchFamily="2" charset="-78"/>
              </a:rPr>
              <a:t>2- بیمه های مسافرتی </a:t>
            </a:r>
          </a:p>
          <a:p>
            <a:pPr algn="r" rtl="1"/>
            <a:r>
              <a:rPr lang="fa-IR" sz="2800" dirty="0" smtClean="0">
                <a:cs typeface="B Homa" panose="00000400000000000000" pitchFamily="2" charset="-78"/>
              </a:rPr>
              <a:t>3- بیمه های درمانی </a:t>
            </a:r>
          </a:p>
          <a:p>
            <a:pPr algn="r" rtl="1"/>
            <a:r>
              <a:rPr lang="fa-IR" sz="2800" dirty="0" smtClean="0">
                <a:cs typeface="B Homa" panose="00000400000000000000" pitchFamily="2" charset="-78"/>
              </a:rPr>
              <a:t>4- بیمه ها ی حوادث </a:t>
            </a:r>
          </a:p>
          <a:p>
            <a:pPr algn="r" rtl="1"/>
            <a:r>
              <a:rPr lang="fa-IR" sz="2800" b="1" dirty="0">
                <a:solidFill>
                  <a:srgbClr val="FFFF00"/>
                </a:solidFill>
                <a:cs typeface="B Lotus" panose="00000400000000000000" pitchFamily="2" charset="-78"/>
              </a:rPr>
              <a:t>دلیل استفاده کردن از این بیمه آن است که درزمان خطر و حوادث سبب کاهش فشارهای اقتصادی افراد شود </a:t>
            </a:r>
            <a:endParaRPr lang="en-US" sz="2800" b="1" dirty="0">
              <a:solidFill>
                <a:srgbClr val="FFFF00"/>
              </a:solidFill>
            </a:endParaRPr>
          </a:p>
        </p:txBody>
      </p:sp>
    </p:spTree>
    <p:extLst>
      <p:ext uri="{BB962C8B-B14F-4D97-AF65-F5344CB8AC3E}">
        <p14:creationId xmlns:p14="http://schemas.microsoft.com/office/powerpoint/2010/main" val="38411911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966" y="-91439"/>
            <a:ext cx="11033171" cy="5995850"/>
          </a:xfrm>
        </p:spPr>
        <p:txBody>
          <a:bodyPr>
            <a:normAutofit/>
          </a:bodyPr>
          <a:lstStyle/>
          <a:p>
            <a:pPr algn="ctr" rtl="1"/>
            <a:r>
              <a:rPr lang="fa-IR" sz="8000" dirty="0" smtClean="0">
                <a:cs typeface="B Lotus" panose="00000400000000000000" pitchFamily="2" charset="-78"/>
              </a:rPr>
              <a:t>یک موضوع مهم </a:t>
            </a:r>
            <a:br>
              <a:rPr lang="fa-IR" sz="8000" dirty="0" smtClean="0">
                <a:cs typeface="B Lotus" panose="00000400000000000000" pitchFamily="2" charset="-78"/>
              </a:rPr>
            </a:br>
            <a:r>
              <a:rPr lang="fa-IR" sz="8000" dirty="0" smtClean="0">
                <a:cs typeface="B Lotus" panose="00000400000000000000" pitchFamily="2" charset="-78"/>
              </a:rPr>
              <a:t/>
            </a:r>
            <a:br>
              <a:rPr lang="fa-IR" sz="8000" dirty="0" smtClean="0">
                <a:cs typeface="B Lotus" panose="00000400000000000000" pitchFamily="2" charset="-78"/>
              </a:rPr>
            </a:br>
            <a:r>
              <a:rPr lang="fa-IR" sz="8000" dirty="0" smtClean="0">
                <a:cs typeface="B Lotus" panose="00000400000000000000" pitchFamily="2" charset="-78"/>
              </a:rPr>
              <a:t>ماهیت بیمه عمر چیست ؟ </a:t>
            </a:r>
            <a:endParaRPr lang="en-US" sz="8000" dirty="0">
              <a:cs typeface="B Lotus" panose="00000400000000000000" pitchFamily="2" charset="-78"/>
            </a:endParaRPr>
          </a:p>
        </p:txBody>
      </p:sp>
      <p:sp>
        <p:nvSpPr>
          <p:cNvPr id="3" name="Text Placeholder 2"/>
          <p:cNvSpPr>
            <a:spLocks noGrp="1"/>
          </p:cNvSpPr>
          <p:nvPr>
            <p:ph type="body" idx="1"/>
          </p:nvPr>
        </p:nvSpPr>
        <p:spPr>
          <a:xfrm>
            <a:off x="2108064" y="785948"/>
            <a:ext cx="8534400" cy="3080658"/>
          </a:xfrm>
        </p:spPr>
        <p:txBody>
          <a:bodyPr/>
          <a:lstStyle/>
          <a:p>
            <a:pPr algn="r" rtl="1"/>
            <a:r>
              <a:rPr lang="fa-IR" dirty="0" smtClean="0"/>
              <a:t> </a:t>
            </a:r>
            <a:endParaRPr lang="en-US" dirty="0"/>
          </a:p>
        </p:txBody>
      </p:sp>
    </p:spTree>
    <p:extLst>
      <p:ext uri="{BB962C8B-B14F-4D97-AF65-F5344CB8AC3E}">
        <p14:creationId xmlns:p14="http://schemas.microsoft.com/office/powerpoint/2010/main" val="2554414412"/>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 y="169817"/>
            <a:ext cx="11717383" cy="5499463"/>
          </a:xfrm>
        </p:spPr>
        <p:txBody>
          <a:bodyPr>
            <a:normAutofit/>
          </a:bodyPr>
          <a:lstStyle/>
          <a:p>
            <a:pPr algn="r" rtl="1">
              <a:lnSpc>
                <a:spcPct val="150000"/>
              </a:lnSpc>
            </a:pPr>
            <a:r>
              <a:rPr lang="fa-IR" sz="3600" dirty="0" smtClean="0">
                <a:solidFill>
                  <a:srgbClr val="C00000"/>
                </a:solidFill>
                <a:cs typeface="B Lotus" panose="00000400000000000000" pitchFamily="2" charset="-78"/>
              </a:rPr>
              <a:t>بیمه </a:t>
            </a:r>
            <a:r>
              <a:rPr lang="fa-IR" sz="3600" dirty="0">
                <a:solidFill>
                  <a:srgbClr val="C00000"/>
                </a:solidFill>
                <a:cs typeface="B Lotus" panose="00000400000000000000" pitchFamily="2" charset="-78"/>
              </a:rPr>
              <a:t>هاي زندگی از رایج‌ترین و گسترده‌ترین رشته‌های بیمه اي در جهان به ویژه در کشورهای توسعه يافته می‌باشد. هدف اساسی اين بیمه‌ها علاوه بر تأمین پوشش های بیمه ای ایجاد ذخایر مالی، سرمایه‌گذاری و کسب سود حاصل از آن در قبال استفاده‌کنندگان می‌باشد.</a:t>
            </a:r>
            <a:br>
              <a:rPr lang="fa-IR" sz="3600" dirty="0">
                <a:solidFill>
                  <a:srgbClr val="C00000"/>
                </a:solidFill>
                <a:cs typeface="B Lotus" panose="00000400000000000000" pitchFamily="2" charset="-78"/>
              </a:rPr>
            </a:br>
            <a:r>
              <a:rPr lang="fa-IR" sz="3600" dirty="0">
                <a:solidFill>
                  <a:srgbClr val="C00000"/>
                </a:solidFill>
                <a:cs typeface="B Lotus" panose="00000400000000000000" pitchFamily="2" charset="-78"/>
                <a:hlinkClick r:id="rId2"/>
              </a:rPr>
              <a:t/>
            </a:r>
            <a:br>
              <a:rPr lang="fa-IR" sz="3600" dirty="0">
                <a:solidFill>
                  <a:srgbClr val="C00000"/>
                </a:solidFill>
                <a:cs typeface="B Lotus" panose="00000400000000000000" pitchFamily="2" charset="-78"/>
                <a:hlinkClick r:id="rId2"/>
              </a:rPr>
            </a:br>
            <a:endParaRPr lang="en-US" sz="3600" dirty="0">
              <a:solidFill>
                <a:srgbClr val="C00000"/>
              </a:solidFill>
              <a:cs typeface="B Lotus" panose="00000400000000000000" pitchFamily="2" charset="-78"/>
            </a:endParaRPr>
          </a:p>
        </p:txBody>
      </p:sp>
    </p:spTree>
    <p:extLst>
      <p:ext uri="{BB962C8B-B14F-4D97-AF65-F5344CB8AC3E}">
        <p14:creationId xmlns:p14="http://schemas.microsoft.com/office/powerpoint/2010/main" val="242880573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3692"/>
            <a:ext cx="12096206" cy="3429000"/>
          </a:xfrm>
        </p:spPr>
        <p:txBody>
          <a:bodyPr>
            <a:normAutofit/>
          </a:bodyPr>
          <a:lstStyle/>
          <a:p>
            <a:pPr algn="ctr" rtl="1">
              <a:lnSpc>
                <a:spcPct val="150000"/>
              </a:lnSpc>
            </a:pPr>
            <a:r>
              <a:rPr lang="fa-IR" dirty="0" smtClean="0">
                <a:cs typeface="B Homa" panose="00000400000000000000" pitchFamily="2" charset="-78"/>
              </a:rPr>
              <a:t>بیمه های عمر براساس سرمایه فوت (</a:t>
            </a:r>
            <a:r>
              <a:rPr lang="en-US" dirty="0" smtClean="0">
                <a:cs typeface="B Homa" panose="00000400000000000000" pitchFamily="2" charset="-78"/>
              </a:rPr>
              <a:t>death benefit</a:t>
            </a:r>
            <a:r>
              <a:rPr lang="fa-IR" dirty="0" smtClean="0">
                <a:cs typeface="B Homa" panose="00000400000000000000" pitchFamily="2" charset="-78"/>
              </a:rPr>
              <a:t>)</a:t>
            </a:r>
            <a:r>
              <a:rPr lang="en-US" dirty="0" smtClean="0">
                <a:cs typeface="B Homa" panose="00000400000000000000" pitchFamily="2" charset="-78"/>
              </a:rPr>
              <a:t/>
            </a:r>
            <a:br>
              <a:rPr lang="en-US" dirty="0" smtClean="0">
                <a:cs typeface="B Homa" panose="00000400000000000000" pitchFamily="2" charset="-78"/>
              </a:rPr>
            </a:br>
            <a:r>
              <a:rPr lang="fa-IR" dirty="0" smtClean="0">
                <a:cs typeface="B Homa" panose="00000400000000000000" pitchFamily="2" charset="-78"/>
              </a:rPr>
              <a:t>و پوشش هایی  بر مبنای (</a:t>
            </a:r>
            <a:r>
              <a:rPr lang="en-US" dirty="0" smtClean="0">
                <a:cs typeface="B Homa" panose="00000400000000000000" pitchFamily="2" charset="-78"/>
              </a:rPr>
              <a:t>living BENEFIT</a:t>
            </a:r>
            <a:r>
              <a:rPr lang="fa-IR" dirty="0" smtClean="0">
                <a:cs typeface="B Homa" panose="00000400000000000000" pitchFamily="2" charset="-78"/>
              </a:rPr>
              <a:t> )منافع حیات میباشند</a:t>
            </a:r>
            <a:br>
              <a:rPr lang="fa-IR" dirty="0" smtClean="0">
                <a:cs typeface="B Homa" panose="00000400000000000000" pitchFamily="2" charset="-78"/>
              </a:rPr>
            </a:br>
            <a:r>
              <a:rPr lang="fa-IR" dirty="0" smtClean="0">
                <a:cs typeface="B Homa" panose="00000400000000000000" pitchFamily="2" charset="-78"/>
              </a:rPr>
              <a:t>پس درنتیجه اصلی ترین پوشش در بیمه های عمر سرمایه فوت می باشد</a:t>
            </a:r>
            <a:br>
              <a:rPr lang="fa-IR" dirty="0" smtClean="0">
                <a:cs typeface="B Homa" panose="00000400000000000000" pitchFamily="2" charset="-78"/>
              </a:rPr>
            </a:br>
            <a:r>
              <a:rPr lang="fa-IR" dirty="0" smtClean="0">
                <a:cs typeface="B Homa" panose="00000400000000000000" pitchFamily="2" charset="-78"/>
              </a:rPr>
              <a:t>مبنای محاسبه این پوشش یک تا 40 برابر حق بیمه پرداختی سالانه می باشد </a:t>
            </a:r>
            <a:endParaRPr lang="en-US" dirty="0">
              <a:cs typeface="B Homa" panose="00000400000000000000" pitchFamily="2" charset="-78"/>
            </a:endParaRPr>
          </a:p>
        </p:txBody>
      </p:sp>
      <p:sp>
        <p:nvSpPr>
          <p:cNvPr id="3" name="Text Placeholder 2"/>
          <p:cNvSpPr>
            <a:spLocks noGrp="1"/>
          </p:cNvSpPr>
          <p:nvPr>
            <p:ph type="body" idx="1"/>
          </p:nvPr>
        </p:nvSpPr>
        <p:spPr>
          <a:xfrm>
            <a:off x="748603" y="3285308"/>
            <a:ext cx="10599000" cy="3534508"/>
          </a:xfrm>
        </p:spPr>
        <p:txBody>
          <a:bodyPr>
            <a:normAutofit/>
          </a:bodyPr>
          <a:lstStyle/>
          <a:p>
            <a:pPr algn="r" rtl="1"/>
            <a:r>
              <a:rPr lang="fa-IR" sz="3200" dirty="0" smtClean="0">
                <a:latin typeface="Arial Black" panose="020B0A04020102020204" pitchFamily="34" charset="0"/>
              </a:rPr>
              <a:t>به طور مثال: برای حق بیمه سالانه 10.000.000میلیون تومان </a:t>
            </a:r>
          </a:p>
          <a:p>
            <a:pPr algn="r" rtl="1"/>
            <a:r>
              <a:rPr lang="fa-IR" sz="3200" dirty="0" smtClean="0">
                <a:latin typeface="Arial Black" panose="020B0A04020102020204" pitchFamily="34" charset="0"/>
              </a:rPr>
              <a:t>400میلیون می توان سرمایه فوت در نظر گرفت  </a:t>
            </a:r>
          </a:p>
          <a:p>
            <a:pPr algn="r" rtl="1"/>
            <a:r>
              <a:rPr lang="fa-IR" sz="3200" dirty="0" smtClean="0">
                <a:latin typeface="Arial Black" panose="020B0A04020102020204" pitchFamily="34" charset="0"/>
              </a:rPr>
              <a:t>نکته: در این نوع بیمه ها نحوه پرکردن فرم پیشنهاد از اهمیت بالایی برخوردار است </a:t>
            </a:r>
            <a:endParaRPr lang="en-US" sz="3200" dirty="0">
              <a:latin typeface="Arial Black" panose="020B0A04020102020204" pitchFamily="34" charset="0"/>
            </a:endParaRPr>
          </a:p>
        </p:txBody>
      </p:sp>
    </p:spTree>
    <p:extLst>
      <p:ext uri="{BB962C8B-B14F-4D97-AF65-F5344CB8AC3E}">
        <p14:creationId xmlns:p14="http://schemas.microsoft.com/office/powerpoint/2010/main" val="428328548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1154" y="300445"/>
            <a:ext cx="10776778" cy="6962504"/>
          </a:xfrm>
        </p:spPr>
        <p:txBody>
          <a:bodyPr>
            <a:normAutofit/>
          </a:bodyPr>
          <a:lstStyle/>
          <a:p>
            <a:pPr algn="r" rtl="1"/>
            <a:r>
              <a:rPr lang="fa-IR" dirty="0" smtClean="0">
                <a:solidFill>
                  <a:srgbClr val="FF0000"/>
                </a:solidFill>
                <a:cs typeface="B Lotus" panose="00000400000000000000" pitchFamily="2" charset="-78"/>
              </a:rPr>
              <a:t>پوشش های تکمیلی در بیمه زندگی</a:t>
            </a:r>
            <a:br>
              <a:rPr lang="fa-IR" dirty="0" smtClean="0">
                <a:solidFill>
                  <a:srgbClr val="FF0000"/>
                </a:solidFill>
                <a:cs typeface="B Lotus" panose="00000400000000000000" pitchFamily="2" charset="-78"/>
              </a:rPr>
            </a:br>
            <a:r>
              <a:rPr lang="fa-IR" dirty="0" smtClean="0">
                <a:solidFill>
                  <a:srgbClr val="FF0000"/>
                </a:solidFill>
                <a:cs typeface="B Lotus" panose="00000400000000000000" pitchFamily="2" charset="-78"/>
              </a:rPr>
              <a:t/>
            </a:r>
            <a:br>
              <a:rPr lang="fa-IR" dirty="0" smtClean="0">
                <a:solidFill>
                  <a:srgbClr val="FF0000"/>
                </a:solidFill>
                <a:cs typeface="B Lotus" panose="00000400000000000000" pitchFamily="2" charset="-78"/>
              </a:rPr>
            </a:br>
            <a:r>
              <a:rPr lang="fa-IR" dirty="0" smtClean="0">
                <a:solidFill>
                  <a:srgbClr val="002060"/>
                </a:solidFill>
                <a:cs typeface="B Lotus" panose="00000400000000000000" pitchFamily="2" charset="-78"/>
              </a:rPr>
              <a:t>این پوشش ها را به صورت اختیاری میتوان تهیه نمود</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1- فوت ناشی از حادثه </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مبنای محاسبه یک تا سه برابر سرمایه فوت  می باشد </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به طور مثال با همان   400 میلیون سرمایه فوت دراین پوشش می توان یک </a:t>
            </a:r>
            <a:br>
              <a:rPr lang="fa-IR" dirty="0" smtClean="0">
                <a:solidFill>
                  <a:srgbClr val="002060"/>
                </a:solidFill>
                <a:cs typeface="B Lotus" panose="00000400000000000000" pitchFamily="2" charset="-78"/>
              </a:rPr>
            </a:br>
            <a:r>
              <a:rPr lang="fa-IR" dirty="0" smtClean="0">
                <a:solidFill>
                  <a:srgbClr val="002060"/>
                </a:solidFill>
                <a:cs typeface="B Lotus" panose="00000400000000000000" pitchFamily="2" charset="-78"/>
              </a:rPr>
              <a:t>میلیاردوششصد میلیون تومان سرمایه تهیه کرد</a:t>
            </a:r>
            <a:br>
              <a:rPr lang="fa-IR" dirty="0" smtClean="0">
                <a:solidFill>
                  <a:srgbClr val="002060"/>
                </a:solidFill>
                <a:cs typeface="B Lotus" panose="00000400000000000000" pitchFamily="2" charset="-78"/>
              </a:rPr>
            </a:br>
            <a:endParaRPr lang="en-US" dirty="0">
              <a:solidFill>
                <a:srgbClr val="002060"/>
              </a:solidFill>
              <a:cs typeface="B Lotus" panose="00000400000000000000" pitchFamily="2" charset="-78"/>
            </a:endParaRPr>
          </a:p>
        </p:txBody>
      </p:sp>
    </p:spTree>
    <p:extLst>
      <p:ext uri="{BB962C8B-B14F-4D97-AF65-F5344CB8AC3E}">
        <p14:creationId xmlns:p14="http://schemas.microsoft.com/office/powerpoint/2010/main" val="28284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1337"/>
            <a:ext cx="12192000" cy="6479177"/>
          </a:xfrm>
        </p:spPr>
        <p:txBody>
          <a:bodyPr>
            <a:normAutofit fontScale="90000"/>
          </a:bodyPr>
          <a:lstStyle/>
          <a:p>
            <a:pPr algn="r" rtl="1">
              <a:lnSpc>
                <a:spcPct val="150000"/>
              </a:lnSpc>
            </a:pPr>
            <a:r>
              <a:rPr lang="fa-IR" dirty="0" smtClean="0">
                <a:cs typeface="B Homa" panose="00000400000000000000" pitchFamily="2" charset="-78"/>
              </a:rPr>
              <a:t>2- پوشش نقص عضو جزیی ، کلی و دائم ناشی از حادثه </a:t>
            </a:r>
            <a:br>
              <a:rPr lang="fa-IR" dirty="0" smtClean="0">
                <a:cs typeface="B Homa" panose="00000400000000000000" pitchFamily="2" charset="-78"/>
              </a:rPr>
            </a:br>
            <a:r>
              <a:rPr lang="fa-IR" dirty="0" smtClean="0">
                <a:cs typeface="B Homa" panose="00000400000000000000" pitchFamily="2" charset="-78"/>
              </a:rPr>
              <a:t>حداکثر سرمایه این پوشش تا 200% سرمایه فوت می باشد</a:t>
            </a:r>
            <a:br>
              <a:rPr lang="fa-IR" dirty="0" smtClean="0">
                <a:cs typeface="B Homa" panose="00000400000000000000" pitchFamily="2" charset="-78"/>
              </a:rPr>
            </a:br>
            <a:r>
              <a:rPr lang="fa-IR" dirty="0" smtClean="0">
                <a:cs typeface="B Homa" panose="00000400000000000000" pitchFamily="2" charset="-78"/>
              </a:rPr>
              <a:t>3- معافیت از پرداخت از حق بیمه درصورت از کار افتادگی کامل ناشی از حادثه</a:t>
            </a:r>
            <a:br>
              <a:rPr lang="fa-IR" dirty="0" smtClean="0">
                <a:cs typeface="B Homa" panose="00000400000000000000" pitchFamily="2" charset="-78"/>
              </a:rPr>
            </a:br>
            <a:r>
              <a:rPr lang="fa-IR" dirty="0" smtClean="0">
                <a:cs typeface="B Homa" panose="00000400000000000000" pitchFamily="2" charset="-78"/>
              </a:rPr>
              <a:t>4- در آمد مستمری به علت از کارافتادگی کامل و دائم </a:t>
            </a:r>
            <a:br>
              <a:rPr lang="fa-IR" dirty="0" smtClean="0">
                <a:cs typeface="B Homa" panose="00000400000000000000" pitchFamily="2" charset="-78"/>
              </a:rPr>
            </a:br>
            <a:r>
              <a:rPr lang="fa-IR" dirty="0" smtClean="0">
                <a:cs typeface="B Homa" panose="00000400000000000000" pitchFamily="2" charset="-78"/>
              </a:rPr>
              <a:t>5- پوشش جبران هزینه های پزشکی ناشی از حادثه</a:t>
            </a:r>
            <a:br>
              <a:rPr lang="fa-IR" dirty="0" smtClean="0">
                <a:cs typeface="B Homa" panose="00000400000000000000" pitchFamily="2" charset="-78"/>
              </a:rPr>
            </a:br>
            <a:r>
              <a:rPr lang="fa-IR" dirty="0" smtClean="0">
                <a:cs typeface="B Homa" panose="00000400000000000000" pitchFamily="2" charset="-78"/>
              </a:rPr>
              <a:t>6- پوشش بیماریی های سخت یا امراض خاص</a:t>
            </a:r>
            <a:br>
              <a:rPr lang="fa-IR" dirty="0" smtClean="0">
                <a:cs typeface="B Homa" panose="00000400000000000000" pitchFamily="2" charset="-78"/>
              </a:rPr>
            </a:br>
            <a:r>
              <a:rPr lang="fa-IR" dirty="0" smtClean="0">
                <a:cs typeface="B Homa" panose="00000400000000000000" pitchFamily="2" charset="-78"/>
              </a:rPr>
              <a:t>در 45 گروه بیماری ویژه طرح های ممتاز</a:t>
            </a:r>
            <a:br>
              <a:rPr lang="fa-IR" dirty="0" smtClean="0">
                <a:cs typeface="B Homa" panose="00000400000000000000" pitchFamily="2" charset="-78"/>
              </a:rPr>
            </a:br>
            <a:r>
              <a:rPr lang="fa-IR" dirty="0" smtClean="0">
                <a:cs typeface="B Homa" panose="00000400000000000000" pitchFamily="2" charset="-78"/>
              </a:rPr>
              <a:t/>
            </a:r>
            <a:br>
              <a:rPr lang="fa-IR" dirty="0" smtClean="0">
                <a:cs typeface="B Homa" panose="00000400000000000000" pitchFamily="2" charset="-78"/>
              </a:rPr>
            </a:br>
            <a:r>
              <a:rPr lang="fa-IR" dirty="0" smtClean="0">
                <a:cs typeface="B Homa" panose="00000400000000000000" pitchFamily="2" charset="-78"/>
              </a:rPr>
              <a:t> </a:t>
            </a:r>
            <a:endParaRPr lang="en-US" dirty="0">
              <a:cs typeface="B Homa" panose="00000400000000000000" pitchFamily="2" charset="-78"/>
            </a:endParaRPr>
          </a:p>
        </p:txBody>
      </p:sp>
    </p:spTree>
    <p:extLst>
      <p:ext uri="{BB962C8B-B14F-4D97-AF65-F5344CB8AC3E}">
        <p14:creationId xmlns:p14="http://schemas.microsoft.com/office/powerpoint/2010/main" val="26083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 y="-66973"/>
            <a:ext cx="11338560" cy="6924973"/>
          </a:xfrm>
          <a:prstGeom prst="rect">
            <a:avLst/>
          </a:prstGeom>
        </p:spPr>
        <p:txBody>
          <a:bodyPr wrap="square">
            <a:spAutoFit/>
          </a:bodyPr>
          <a:lstStyle/>
          <a:p>
            <a:pPr algn="ctr" rtl="1"/>
            <a:r>
              <a:rPr lang="fa-IR" sz="3200" dirty="0" smtClean="0">
                <a:solidFill>
                  <a:srgbClr val="3366FF"/>
                </a:solidFill>
                <a:latin typeface="IranSans"/>
                <a:cs typeface="B Lotus" panose="00000400000000000000" pitchFamily="2" charset="-78"/>
              </a:rPr>
              <a:t>مزاياي </a:t>
            </a:r>
            <a:r>
              <a:rPr lang="fa-IR" sz="3200" dirty="0">
                <a:solidFill>
                  <a:srgbClr val="3366FF"/>
                </a:solidFill>
                <a:latin typeface="IranSans"/>
                <a:cs typeface="B Lotus" panose="00000400000000000000" pitchFamily="2" charset="-78"/>
              </a:rPr>
              <a:t>سرمايه </a:t>
            </a:r>
            <a:r>
              <a:rPr lang="fa-IR" sz="3200" dirty="0" smtClean="0">
                <a:solidFill>
                  <a:srgbClr val="3366FF"/>
                </a:solidFill>
                <a:latin typeface="IranSans"/>
                <a:cs typeface="B Lotus" panose="00000400000000000000" pitchFamily="2" charset="-78"/>
              </a:rPr>
              <a:t>گذاري</a:t>
            </a:r>
          </a:p>
          <a:p>
            <a:pPr algn="r" rtl="1"/>
            <a:endParaRPr lang="fa-IR" sz="2000" dirty="0">
              <a:solidFill>
                <a:srgbClr val="444444"/>
              </a:solidFill>
              <a:latin typeface="IranSans"/>
              <a:cs typeface="B Lotus" panose="00000400000000000000" pitchFamily="2" charset="-78"/>
            </a:endParaRPr>
          </a:p>
          <a:p>
            <a:pPr algn="r" rtl="1"/>
            <a:r>
              <a:rPr lang="fa-IR" sz="2000" dirty="0">
                <a:solidFill>
                  <a:srgbClr val="C00000"/>
                </a:solidFill>
                <a:latin typeface="IranSans"/>
                <a:cs typeface="B Lotus" panose="00000400000000000000" pitchFamily="2" charset="-78"/>
              </a:rPr>
              <a:t>1)</a:t>
            </a:r>
            <a:r>
              <a:rPr lang="fa-IR" sz="2800" dirty="0">
                <a:solidFill>
                  <a:srgbClr val="C00000"/>
                </a:solidFill>
                <a:latin typeface="IranSans"/>
                <a:cs typeface="B Lotus" panose="00000400000000000000" pitchFamily="2" charset="-78"/>
              </a:rPr>
              <a:t>      تضمين سود سرمايه گذاري در بلند </a:t>
            </a:r>
            <a:r>
              <a:rPr lang="fa-IR" sz="2800" dirty="0" smtClean="0">
                <a:solidFill>
                  <a:srgbClr val="C00000"/>
                </a:solidFill>
                <a:latin typeface="IranSans"/>
                <a:cs typeface="B Lotus" panose="00000400000000000000" pitchFamily="2" charset="-78"/>
              </a:rPr>
              <a:t>مدت</a:t>
            </a:r>
          </a:p>
          <a:p>
            <a:pPr algn="r" rtl="1"/>
            <a:endParaRPr lang="fa-IR" sz="2800" dirty="0">
              <a:solidFill>
                <a:srgbClr val="C00000"/>
              </a:solidFill>
              <a:latin typeface="IranSans"/>
              <a:cs typeface="B Lotus" panose="00000400000000000000" pitchFamily="2" charset="-78"/>
            </a:endParaRPr>
          </a:p>
          <a:p>
            <a:pPr algn="r" rtl="1"/>
            <a:r>
              <a:rPr lang="fa-IR" sz="2800" dirty="0">
                <a:solidFill>
                  <a:srgbClr val="C00000"/>
                </a:solidFill>
                <a:latin typeface="IranSans"/>
                <a:cs typeface="B Lotus" panose="00000400000000000000" pitchFamily="2" charset="-78"/>
              </a:rPr>
              <a:t>2)      پرداخت وام از محل اندوخته به بيمه گذار بعد از 2 </a:t>
            </a:r>
            <a:r>
              <a:rPr lang="fa-IR" sz="2800" dirty="0" smtClean="0">
                <a:solidFill>
                  <a:srgbClr val="C00000"/>
                </a:solidFill>
                <a:latin typeface="IranSans"/>
                <a:cs typeface="B Lotus" panose="00000400000000000000" pitchFamily="2" charset="-78"/>
              </a:rPr>
              <a:t>سال</a:t>
            </a:r>
          </a:p>
          <a:p>
            <a:pPr algn="r" rtl="1"/>
            <a:endParaRPr lang="fa-IR" sz="2800" dirty="0">
              <a:solidFill>
                <a:srgbClr val="C00000"/>
              </a:solidFill>
              <a:latin typeface="IranSans"/>
              <a:cs typeface="B Lotus" panose="00000400000000000000" pitchFamily="2" charset="-78"/>
            </a:endParaRPr>
          </a:p>
          <a:p>
            <a:pPr algn="r" rtl="1"/>
            <a:r>
              <a:rPr lang="fa-IR" sz="2800" dirty="0">
                <a:solidFill>
                  <a:srgbClr val="C00000"/>
                </a:solidFill>
                <a:latin typeface="IranSans"/>
                <a:cs typeface="B Lotus" panose="00000400000000000000" pitchFamily="2" charset="-78"/>
              </a:rPr>
              <a:t>3)       امكان بازخريد نمودن بيمه </a:t>
            </a:r>
            <a:r>
              <a:rPr lang="fa-IR" sz="2800" dirty="0" smtClean="0">
                <a:solidFill>
                  <a:srgbClr val="C00000"/>
                </a:solidFill>
                <a:latin typeface="IranSans"/>
                <a:cs typeface="B Lotus" panose="00000400000000000000" pitchFamily="2" charset="-78"/>
              </a:rPr>
              <a:t>نامه</a:t>
            </a:r>
          </a:p>
          <a:p>
            <a:pPr algn="r" rtl="1"/>
            <a:endParaRPr lang="fa-IR" sz="2800" dirty="0">
              <a:solidFill>
                <a:srgbClr val="C00000"/>
              </a:solidFill>
              <a:latin typeface="IranSans"/>
              <a:cs typeface="B Lotus" panose="00000400000000000000" pitchFamily="2" charset="-78"/>
            </a:endParaRPr>
          </a:p>
          <a:p>
            <a:pPr algn="r" rtl="1"/>
            <a:r>
              <a:rPr lang="fa-IR" sz="2800" dirty="0">
                <a:solidFill>
                  <a:srgbClr val="C00000"/>
                </a:solidFill>
                <a:latin typeface="IranSans"/>
                <a:cs typeface="B Lotus" panose="00000400000000000000" pitchFamily="2" charset="-78"/>
              </a:rPr>
              <a:t>4)      امکان برداشت از محل اندوخته بیمه </a:t>
            </a:r>
            <a:r>
              <a:rPr lang="fa-IR" sz="2800" dirty="0" smtClean="0">
                <a:solidFill>
                  <a:srgbClr val="C00000"/>
                </a:solidFill>
                <a:latin typeface="IranSans"/>
                <a:cs typeface="B Lotus" panose="00000400000000000000" pitchFamily="2" charset="-78"/>
              </a:rPr>
              <a:t>نامه</a:t>
            </a:r>
          </a:p>
          <a:p>
            <a:pPr algn="r" rtl="1"/>
            <a:endParaRPr lang="fa-IR" sz="2800" dirty="0">
              <a:solidFill>
                <a:srgbClr val="C00000"/>
              </a:solidFill>
              <a:latin typeface="IranSans"/>
              <a:cs typeface="B Lotus" panose="00000400000000000000" pitchFamily="2" charset="-78"/>
            </a:endParaRPr>
          </a:p>
          <a:p>
            <a:pPr algn="r" rtl="1"/>
            <a:r>
              <a:rPr lang="fa-IR" sz="2800" dirty="0">
                <a:solidFill>
                  <a:srgbClr val="C00000"/>
                </a:solidFill>
                <a:latin typeface="IranSans"/>
                <a:cs typeface="B Lotus" panose="00000400000000000000" pitchFamily="2" charset="-78"/>
              </a:rPr>
              <a:t>5)      پرداخت اندوخته بيمه نامه به صورت يكجا يا به صورت مستمري در پايان مدت بيمه نامه به استفاده </a:t>
            </a:r>
            <a:r>
              <a:rPr lang="fa-IR" sz="2800" dirty="0" smtClean="0">
                <a:solidFill>
                  <a:srgbClr val="C00000"/>
                </a:solidFill>
                <a:latin typeface="IranSans"/>
                <a:cs typeface="B Lotus" panose="00000400000000000000" pitchFamily="2" charset="-78"/>
              </a:rPr>
              <a:t>كننده</a:t>
            </a:r>
          </a:p>
          <a:p>
            <a:pPr algn="r" rtl="1"/>
            <a:endParaRPr lang="fa-IR" sz="2800" dirty="0">
              <a:solidFill>
                <a:srgbClr val="C00000"/>
              </a:solidFill>
              <a:latin typeface="IranSans"/>
              <a:cs typeface="B Lotus" panose="00000400000000000000" pitchFamily="2" charset="-78"/>
            </a:endParaRPr>
          </a:p>
          <a:p>
            <a:pPr algn="r" rtl="1"/>
            <a:r>
              <a:rPr lang="fa-IR" sz="2800" dirty="0">
                <a:solidFill>
                  <a:srgbClr val="C00000"/>
                </a:solidFill>
                <a:latin typeface="IranSans"/>
                <a:cs typeface="B Lotus" panose="00000400000000000000" pitchFamily="2" charset="-78"/>
              </a:rPr>
              <a:t>6)      پرداخت سود مشاركت در </a:t>
            </a:r>
            <a:r>
              <a:rPr lang="fa-IR" sz="2800" dirty="0" smtClean="0">
                <a:solidFill>
                  <a:srgbClr val="C00000"/>
                </a:solidFill>
                <a:latin typeface="IranSans"/>
                <a:cs typeface="B Lotus" panose="00000400000000000000" pitchFamily="2" charset="-78"/>
              </a:rPr>
              <a:t>منافع وایجاد سود مرکب</a:t>
            </a:r>
          </a:p>
          <a:p>
            <a:pPr algn="r" rtl="1"/>
            <a:endParaRPr lang="fa-IR" sz="2800" dirty="0" smtClean="0">
              <a:solidFill>
                <a:srgbClr val="C00000"/>
              </a:solidFill>
              <a:latin typeface="IranSans"/>
              <a:cs typeface="B Lotus" panose="00000400000000000000" pitchFamily="2" charset="-78"/>
            </a:endParaRPr>
          </a:p>
          <a:p>
            <a:pPr algn="r" rtl="1"/>
            <a:r>
              <a:rPr lang="fa-IR" sz="2800" b="0" i="0" dirty="0" smtClean="0">
                <a:solidFill>
                  <a:srgbClr val="C00000"/>
                </a:solidFill>
                <a:effectLst/>
                <a:latin typeface="IranSans"/>
                <a:cs typeface="B Lotus" panose="00000400000000000000" pitchFamily="2" charset="-78"/>
              </a:rPr>
              <a:t>7)    تهیه بیمه نامه براساس صندوق یونیت طلا </a:t>
            </a:r>
            <a:endParaRPr lang="fa-IR" sz="2800" b="0" i="0" dirty="0">
              <a:solidFill>
                <a:srgbClr val="C00000"/>
              </a:solidFill>
              <a:effectLst/>
              <a:latin typeface="IranSans"/>
              <a:cs typeface="B Lotus" panose="00000400000000000000" pitchFamily="2" charset="-78"/>
            </a:endParaRPr>
          </a:p>
        </p:txBody>
      </p:sp>
    </p:spTree>
    <p:extLst>
      <p:ext uri="{BB962C8B-B14F-4D97-AF65-F5344CB8AC3E}">
        <p14:creationId xmlns:p14="http://schemas.microsoft.com/office/powerpoint/2010/main" val="212701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circle(in)">
                                      <p:cBhvr>
                                        <p:cTn id="10" dur="2000"/>
                                        <p:tgtEl>
                                          <p:spTgt spid="2">
                                            <p:txEl>
                                              <p:pRg st="2" end="2"/>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circle(in)">
                                      <p:cBhvr>
                                        <p:cTn id="13" dur="2000"/>
                                        <p:tgtEl>
                                          <p:spTgt spid="2">
                                            <p:txEl>
                                              <p:pRg st="4" end="4"/>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2">
                                            <p:txEl>
                                              <p:pRg st="6" end="6"/>
                                            </p:txEl>
                                          </p:spTgt>
                                        </p:tgtEl>
                                        <p:attrNameLst>
                                          <p:attrName>style.visibility</p:attrName>
                                        </p:attrNameLst>
                                      </p:cBhvr>
                                      <p:to>
                                        <p:strVal val="visible"/>
                                      </p:to>
                                    </p:set>
                                    <p:animEffect transition="in" filter="circle(in)">
                                      <p:cBhvr>
                                        <p:cTn id="16" dur="2000"/>
                                        <p:tgtEl>
                                          <p:spTgt spid="2">
                                            <p:txEl>
                                              <p:pRg st="6" end="6"/>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Effect transition="in" filter="circle(in)">
                                      <p:cBhvr>
                                        <p:cTn id="19" dur="2000"/>
                                        <p:tgtEl>
                                          <p:spTgt spid="2">
                                            <p:txEl>
                                              <p:pRg st="8" end="8"/>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2">
                                            <p:txEl>
                                              <p:pRg st="10" end="10"/>
                                            </p:txEl>
                                          </p:spTgt>
                                        </p:tgtEl>
                                        <p:attrNameLst>
                                          <p:attrName>style.visibility</p:attrName>
                                        </p:attrNameLst>
                                      </p:cBhvr>
                                      <p:to>
                                        <p:strVal val="visible"/>
                                      </p:to>
                                    </p:set>
                                    <p:animEffect transition="in" filter="circle(in)">
                                      <p:cBhvr>
                                        <p:cTn id="22" dur="2000"/>
                                        <p:tgtEl>
                                          <p:spTgt spid="2">
                                            <p:txEl>
                                              <p:pRg st="10" end="10"/>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animEffect transition="in" filter="circle(in)">
                                      <p:cBhvr>
                                        <p:cTn id="25" dur="2000"/>
                                        <p:tgtEl>
                                          <p:spTgt spid="2">
                                            <p:txEl>
                                              <p:pRg st="12" end="12"/>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2">
                                            <p:txEl>
                                              <p:pRg st="14" end="14"/>
                                            </p:txEl>
                                          </p:spTgt>
                                        </p:tgtEl>
                                        <p:attrNameLst>
                                          <p:attrName>style.visibility</p:attrName>
                                        </p:attrNameLst>
                                      </p:cBhvr>
                                      <p:to>
                                        <p:strVal val="visible"/>
                                      </p:to>
                                    </p:set>
                                    <p:animEffect transition="in" filter="circle(in)">
                                      <p:cBhvr>
                                        <p:cTn id="28" dur="20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526" y="868920"/>
            <a:ext cx="9532120" cy="5466565"/>
          </a:xfrm>
        </p:spPr>
        <p:txBody>
          <a:bodyPr>
            <a:normAutofit/>
          </a:bodyPr>
          <a:lstStyle/>
          <a:p>
            <a:pPr algn="ctr" rtl="1">
              <a:lnSpc>
                <a:spcPct val="200000"/>
              </a:lnSpc>
            </a:pPr>
            <a:r>
              <a:rPr lang="fa-IR" sz="5400" dirty="0" smtClean="0"/>
              <a:t>با آرزوی موفقیت روز افزون</a:t>
            </a:r>
            <a:br>
              <a:rPr lang="fa-IR" sz="5400" dirty="0" smtClean="0"/>
            </a:br>
            <a:r>
              <a:rPr lang="fa-IR" sz="5400" dirty="0" smtClean="0"/>
              <a:t>گروه آموزشی </a:t>
            </a:r>
            <a:br>
              <a:rPr lang="fa-IR" sz="5400" dirty="0" smtClean="0"/>
            </a:br>
            <a:r>
              <a:rPr lang="fa-IR" sz="5400" dirty="0" smtClean="0"/>
              <a:t>مشاوران نسل آینده </a:t>
            </a:r>
            <a:endParaRPr lang="en-US" sz="5400" dirty="0"/>
          </a:p>
        </p:txBody>
      </p:sp>
    </p:spTree>
    <p:extLst>
      <p:ext uri="{BB962C8B-B14F-4D97-AF65-F5344CB8AC3E}">
        <p14:creationId xmlns:p14="http://schemas.microsoft.com/office/powerpoint/2010/main" val="1174968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260</TotalTime>
  <Words>208</Words>
  <Application>Microsoft Office PowerPoint</Application>
  <PresentationFormat>Widescreen</PresentationFormat>
  <Paragraphs>34</Paragraphs>
  <Slides>10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 Black</vt:lpstr>
      <vt:lpstr>B Homa</vt:lpstr>
      <vt:lpstr>B Lotus</vt:lpstr>
      <vt:lpstr>B Nasim</vt:lpstr>
      <vt:lpstr>Century Gothic</vt:lpstr>
      <vt:lpstr>IranSans</vt:lpstr>
      <vt:lpstr>Tahoma</vt:lpstr>
      <vt:lpstr>Wingdings 3</vt:lpstr>
      <vt:lpstr>Slice</vt:lpstr>
      <vt:lpstr>گروه آموزشی مشاوران نسل آینده   تقدیم می کند </vt:lpstr>
      <vt:lpstr>بیمه های اشخاص چیست ؟ </vt:lpstr>
      <vt:lpstr>یک موضوع مهم   ماهیت بیمه عمر چیست ؟ </vt:lpstr>
      <vt:lpstr>بیمه هاي زندگی از رایج‌ترین و گسترده‌ترین رشته‌های بیمه اي در جهان به ویژه در کشورهای توسعه يافته می‌باشد. هدف اساسی اين بیمه‌ها علاوه بر تأمین پوشش های بیمه ای ایجاد ذخایر مالی، سرمایه‌گذاری و کسب سود حاصل از آن در قبال استفاده‌کنندگان می‌باشد.  </vt:lpstr>
      <vt:lpstr>بیمه های عمر براساس سرمایه فوت (death benefit) و پوشش هایی  بر مبنای (living BENEFIT )منافع حیات میباشند پس درنتیجه اصلی ترین پوشش در بیمه های عمر سرمایه فوت می باشد مبنای محاسبه این پوشش یک تا 40 برابر حق بیمه پرداختی سالانه می باشد </vt:lpstr>
      <vt:lpstr>پوشش های تکمیلی در بیمه زندگی  این پوشش ها را به صورت اختیاری میتوان تهیه نمود  1- فوت ناشی از حادثه  مبنای محاسبه یک تا سه برابر سرمایه فوت  می باشد   به طور مثال با همان   400 میلیون سرمایه فوت دراین پوشش می توان یک  میلیاردوششصد میلیون تومان سرمایه تهیه کرد </vt:lpstr>
      <vt:lpstr>2- پوشش نقص عضو جزیی ، کلی و دائم ناشی از حادثه  حداکثر سرمایه این پوشش تا 200% سرمایه فوت می باشد 3- معافیت از پرداخت از حق بیمه درصورت از کار افتادگی کامل ناشی از حادثه 4- در آمد مستمری به علت از کارافتادگی کامل و دائم  5- پوشش جبران هزینه های پزشکی ناشی از حادثه 6- پوشش بیماریی های سخت یا امراض خاص در 45 گروه بیماری ویژه طرح های ممتاز   </vt:lpstr>
      <vt:lpstr>PowerPoint Presentation</vt:lpstr>
      <vt:lpstr>با آرزوی موفقیت روز افزون گروه آموزشی  مشاوران نسل آینده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گروه آموزشی مشاوران نسل آینده   تقدیم می کند </dc:title>
  <dc:creator>SAFFAR</dc:creator>
  <cp:lastModifiedBy>SAFFAR</cp:lastModifiedBy>
  <cp:revision>23</cp:revision>
  <dcterms:created xsi:type="dcterms:W3CDTF">2025-11-02T18:58:49Z</dcterms:created>
  <dcterms:modified xsi:type="dcterms:W3CDTF">2025-11-12T06:44:33Z</dcterms:modified>
</cp:coreProperties>
</file>